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74" r:id="rId5"/>
    <p:sldId id="263" r:id="rId6"/>
    <p:sldId id="275" r:id="rId7"/>
    <p:sldId id="273" r:id="rId8"/>
    <p:sldId id="259" r:id="rId9"/>
    <p:sldId id="262" r:id="rId10"/>
    <p:sldId id="276" r:id="rId11"/>
    <p:sldId id="261" r:id="rId12"/>
    <p:sldId id="264" r:id="rId13"/>
    <p:sldId id="277" r:id="rId14"/>
    <p:sldId id="265" r:id="rId15"/>
    <p:sldId id="267" r:id="rId16"/>
    <p:sldId id="268" r:id="rId17"/>
    <p:sldId id="269" r:id="rId18"/>
    <p:sldId id="271" r:id="rId19"/>
    <p:sldId id="270" r:id="rId20"/>
    <p:sldId id="272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307" autoAdjust="0"/>
  </p:normalViewPr>
  <p:slideViewPr>
    <p:cSldViewPr snapToGrid="0">
      <p:cViewPr varScale="1">
        <p:scale>
          <a:sx n="96" d="100"/>
          <a:sy n="96" d="100"/>
        </p:scale>
        <p:origin x="10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54C4C-D143-419F-ADCA-80EE1BB134B4}" type="datetimeFigureOut">
              <a:rPr lang="en-IE" smtClean="0"/>
              <a:t>08/12/2023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D982F-8481-4756-BC42-2F2F62B460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384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Welcome to the last of your</a:t>
            </a:r>
            <a:r>
              <a:rPr lang="en-IE" baseline="0" dirty="0" smtClean="0"/>
              <a:t> AN Classes</a:t>
            </a:r>
          </a:p>
          <a:p>
            <a:r>
              <a:rPr lang="en-IE" baseline="0" dirty="0" smtClean="0"/>
              <a:t>Lots of general info, take note of things most applicable to you</a:t>
            </a:r>
          </a:p>
          <a:p>
            <a:r>
              <a:rPr lang="en-IE" baseline="0" dirty="0" smtClean="0"/>
              <a:t>In chat please put name, how many weeks pregnant, first baby/previous delivery type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982F-8481-4756-BC42-2F2F62B46083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1865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982F-8481-4756-BC42-2F2F62B46083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8517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If you are having al elective c/s, you don’t</a:t>
            </a:r>
            <a:r>
              <a:rPr lang="en-IE" baseline="0" dirty="0" smtClean="0"/>
              <a:t> need to stay for the labour and perineal massage section but please do stay if you would like.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982F-8481-4756-BC42-2F2F62B46083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6806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Everyone</a:t>
            </a:r>
            <a:r>
              <a:rPr lang="en-IE" baseline="0" dirty="0" smtClean="0"/>
              <a:t> is different – don’t compare.</a:t>
            </a:r>
          </a:p>
          <a:p>
            <a:r>
              <a:rPr lang="en-IE" baseline="0" dirty="0" smtClean="0"/>
              <a:t>PRICE for early days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982F-8481-4756-BC42-2F2F62B46083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8346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982F-8481-4756-BC42-2F2F62B46083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4448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Bladder Extras:</a:t>
            </a:r>
          </a:p>
          <a:p>
            <a:r>
              <a:rPr lang="en-IE" dirty="0" smtClean="0"/>
              <a:t>Perineal squeeze bottle</a:t>
            </a:r>
            <a:r>
              <a:rPr lang="en-IE" baseline="0" dirty="0" smtClean="0"/>
              <a:t> – can buy in boots , good for cleaning if </a:t>
            </a:r>
            <a:r>
              <a:rPr lang="en-IE" baseline="0" dirty="0" err="1" smtClean="0"/>
              <a:t>theres</a:t>
            </a:r>
            <a:r>
              <a:rPr lang="en-IE" baseline="0" dirty="0" smtClean="0"/>
              <a:t> a tear and also if its stingy urinating</a:t>
            </a:r>
          </a:p>
          <a:p>
            <a:r>
              <a:rPr lang="en-IE" baseline="0" dirty="0" smtClean="0"/>
              <a:t>Can be lots of blood</a:t>
            </a:r>
          </a:p>
          <a:p>
            <a:r>
              <a:rPr lang="en-IE" baseline="0" dirty="0" smtClean="0"/>
              <a:t>Teas/coffee/fizzy drinks can irritate bladder &amp; increase feelings of urgency</a:t>
            </a:r>
          </a:p>
          <a:p>
            <a:endParaRPr lang="en-IE" baseline="0" dirty="0" smtClean="0"/>
          </a:p>
          <a:p>
            <a:r>
              <a:rPr lang="en-IE" baseline="0" dirty="0" smtClean="0"/>
              <a:t>Bowel Extras:</a:t>
            </a:r>
          </a:p>
          <a:p>
            <a:r>
              <a:rPr lang="en-IE" baseline="0" dirty="0" smtClean="0"/>
              <a:t>Examples of high fibre foods</a:t>
            </a:r>
          </a:p>
          <a:p>
            <a:r>
              <a:rPr lang="en-IE" baseline="0" dirty="0" smtClean="0"/>
              <a:t>Laxatives routinely given for larger tears, but if constipated ask midwives</a:t>
            </a:r>
          </a:p>
          <a:p>
            <a:endParaRPr lang="en-IE" baseline="0" dirty="0" smtClean="0"/>
          </a:p>
          <a:p>
            <a:r>
              <a:rPr lang="en-IE" baseline="0" dirty="0" smtClean="0"/>
              <a:t>PN follow midwifes instructions:</a:t>
            </a:r>
          </a:p>
          <a:p>
            <a:r>
              <a:rPr lang="en-IE" baseline="0" dirty="0" smtClean="0"/>
              <a:t>If you end up having an instrumental delivery or c/s, you normally have a catheter put in after for 24hrs. If you do have a catheter, you will be asked to measure your first 2 voids to ensure bladder is filling/emptying ok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982F-8481-4756-BC42-2F2F62B46083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0657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IE" dirty="0" smtClean="0"/>
              <a:t>Massage:</a:t>
            </a:r>
          </a:p>
          <a:p>
            <a:pPr>
              <a:buFontTx/>
              <a:buChar char="-"/>
            </a:pPr>
            <a:r>
              <a:rPr lang="en-IE" dirty="0" smtClean="0"/>
              <a:t>Firm descent global pressure</a:t>
            </a:r>
          </a:p>
          <a:p>
            <a:pPr>
              <a:buFontTx/>
              <a:buChar char="-"/>
            </a:pPr>
            <a:r>
              <a:rPr lang="en-IE" dirty="0" smtClean="0"/>
              <a:t>Using heel of hands at lower back/gluts</a:t>
            </a:r>
          </a:p>
          <a:p>
            <a:pPr>
              <a:buFontTx/>
              <a:buChar char="-"/>
            </a:pPr>
            <a:r>
              <a:rPr lang="en-IE" dirty="0" smtClean="0"/>
              <a:t>Practice before!</a:t>
            </a:r>
          </a:p>
          <a:p>
            <a:pPr>
              <a:buFontTx/>
              <a:buChar char="-"/>
            </a:pPr>
            <a:endParaRPr lang="en-I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IE" dirty="0" smtClean="0"/>
              <a:t>https://www.youtube.com/watch?v=xx1cH08ca-k</a:t>
            </a:r>
          </a:p>
          <a:p>
            <a:pPr>
              <a:buFontTx/>
              <a:buChar char="-"/>
            </a:pPr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982F-8481-4756-BC42-2F2F62B46083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7184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U - upright</a:t>
            </a:r>
          </a:p>
          <a:p>
            <a:r>
              <a:rPr lang="en-IE" dirty="0" smtClean="0"/>
              <a:t>F - forward</a:t>
            </a:r>
          </a:p>
          <a:p>
            <a:r>
              <a:rPr lang="en-IE" dirty="0" smtClean="0"/>
              <a:t>O - open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982F-8481-4756-BC42-2F2F62B46083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6279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982F-8481-4756-BC42-2F2F62B46083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0765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982F-8481-4756-BC42-2F2F62B46083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852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56FD-AFFC-4D40-B9D3-8AF5A8862EBE}" type="datetimeFigureOut">
              <a:rPr lang="en-IE" smtClean="0"/>
              <a:t>08/12/2023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1037-4AC8-4F6B-88AF-F8A3817625C1}" type="slidenum">
              <a:rPr lang="en-IE" smtClean="0"/>
              <a:t>‹#›</a:t>
            </a:fld>
            <a:endParaRPr lang="en-I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54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56FD-AFFC-4D40-B9D3-8AF5A8862EBE}" type="datetimeFigureOut">
              <a:rPr lang="en-IE" smtClean="0"/>
              <a:t>08/12/2023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1037-4AC8-4F6B-88AF-F8A3817625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096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56FD-AFFC-4D40-B9D3-8AF5A8862EBE}" type="datetimeFigureOut">
              <a:rPr lang="en-IE" smtClean="0"/>
              <a:t>08/12/2023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1037-4AC8-4F6B-88AF-F8A3817625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478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56FD-AFFC-4D40-B9D3-8AF5A8862EBE}" type="datetimeFigureOut">
              <a:rPr lang="en-IE" smtClean="0"/>
              <a:t>08/12/2023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1037-4AC8-4F6B-88AF-F8A3817625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604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56FD-AFFC-4D40-B9D3-8AF5A8862EBE}" type="datetimeFigureOut">
              <a:rPr lang="en-IE" smtClean="0"/>
              <a:t>08/12/2023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1037-4AC8-4F6B-88AF-F8A3817625C1}" type="slidenum">
              <a:rPr lang="en-IE" smtClean="0"/>
              <a:t>‹#›</a:t>
            </a:fld>
            <a:endParaRPr lang="en-I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84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56FD-AFFC-4D40-B9D3-8AF5A8862EBE}" type="datetimeFigureOut">
              <a:rPr lang="en-IE" smtClean="0"/>
              <a:t>08/12/2023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1037-4AC8-4F6B-88AF-F8A3817625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949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56FD-AFFC-4D40-B9D3-8AF5A8862EBE}" type="datetimeFigureOut">
              <a:rPr lang="en-IE" smtClean="0"/>
              <a:t>08/12/2023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1037-4AC8-4F6B-88AF-F8A3817625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880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56FD-AFFC-4D40-B9D3-8AF5A8862EBE}" type="datetimeFigureOut">
              <a:rPr lang="en-IE" smtClean="0"/>
              <a:t>08/12/2023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1037-4AC8-4F6B-88AF-F8A3817625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308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56FD-AFFC-4D40-B9D3-8AF5A8862EBE}" type="datetimeFigureOut">
              <a:rPr lang="en-IE" smtClean="0"/>
              <a:t>08/12/2023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1037-4AC8-4F6B-88AF-F8A3817625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281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1E56FD-AFFC-4D40-B9D3-8AF5A8862EBE}" type="datetimeFigureOut">
              <a:rPr lang="en-IE" smtClean="0"/>
              <a:t>08/12/2023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081037-4AC8-4F6B-88AF-F8A3817625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497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56FD-AFFC-4D40-B9D3-8AF5A8862EBE}" type="datetimeFigureOut">
              <a:rPr lang="en-IE" smtClean="0"/>
              <a:t>08/12/2023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81037-4AC8-4F6B-88AF-F8A3817625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139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1E56FD-AFFC-4D40-B9D3-8AF5A8862EBE}" type="datetimeFigureOut">
              <a:rPr lang="en-IE" smtClean="0"/>
              <a:t>08/12/2023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3081037-4AC8-4F6B-88AF-F8A3817625C1}" type="slidenum">
              <a:rPr lang="en-IE" smtClean="0"/>
              <a:t>‹#›</a:t>
            </a:fld>
            <a:endParaRPr lang="en-I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99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3hN0kxAj-U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physiotherapy@rotunda.i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541" y="2070014"/>
            <a:ext cx="9144000" cy="2387600"/>
          </a:xfrm>
        </p:spPr>
        <p:txBody>
          <a:bodyPr/>
          <a:lstStyle/>
          <a:p>
            <a:r>
              <a:rPr lang="en-IE" dirty="0" smtClean="0"/>
              <a:t>Antenatal Class 6 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6541" y="5202238"/>
            <a:ext cx="9144000" cy="1655762"/>
          </a:xfrm>
        </p:spPr>
        <p:txBody>
          <a:bodyPr/>
          <a:lstStyle/>
          <a:p>
            <a:r>
              <a:rPr lang="en-IE" dirty="0" smtClean="0"/>
              <a:t>Physiotherapy 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116" y="837593"/>
            <a:ext cx="45148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5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Head preference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E" sz="2800" dirty="0" smtClean="0">
                <a:latin typeface="+mj-lt"/>
              </a:rPr>
              <a:t>Encourage both sides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+mj-lt"/>
              </a:rPr>
              <a:t>Feed on different sides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+mj-lt"/>
              </a:rPr>
              <a:t>Switch ends/direction of cot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IE" sz="24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E" sz="2600" dirty="0" smtClean="0">
                <a:latin typeface="+mj-lt"/>
              </a:rPr>
              <a:t>Sleep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+mj-lt"/>
              </a:rPr>
              <a:t>A - </a:t>
            </a:r>
            <a:r>
              <a:rPr lang="en-IE" sz="2400" b="1" dirty="0" smtClean="0">
                <a:latin typeface="+mj-lt"/>
              </a:rPr>
              <a:t>Alone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+mj-lt"/>
              </a:rPr>
              <a:t>B – on their </a:t>
            </a:r>
            <a:r>
              <a:rPr lang="en-IE" sz="2400" b="1" dirty="0" smtClean="0">
                <a:latin typeface="+mj-lt"/>
              </a:rPr>
              <a:t>Back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+mj-lt"/>
              </a:rPr>
              <a:t>C – in safe </a:t>
            </a:r>
            <a:r>
              <a:rPr lang="en-IE" sz="2400" b="1" dirty="0" smtClean="0">
                <a:latin typeface="+mj-lt"/>
              </a:rPr>
              <a:t>Cot</a:t>
            </a:r>
            <a:endParaRPr lang="en-IE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45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Equipment 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72792"/>
            <a:ext cx="3331319" cy="4022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957" y="2631697"/>
            <a:ext cx="2938527" cy="2871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017" y="2761670"/>
            <a:ext cx="2611518" cy="26115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5068" y="2885285"/>
            <a:ext cx="1936538" cy="19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Stages of Labour 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964276" y="2169689"/>
            <a:ext cx="5489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IE" sz="2400" b="1" dirty="0" smtClean="0">
                <a:latin typeface="+mj-lt"/>
              </a:rPr>
              <a:t>Stage 1 – Cervix Dilation </a:t>
            </a:r>
            <a:r>
              <a:rPr lang="en-IE" sz="2400" dirty="0" smtClean="0">
                <a:latin typeface="+mj-lt"/>
              </a:rPr>
              <a:t>(0-10cm)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+mj-lt"/>
              </a:rPr>
              <a:t>Longest stage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+mj-lt"/>
              </a:rPr>
              <a:t>On average 10-12hrs first time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IE" sz="2400" dirty="0">
              <a:latin typeface="+mj-lt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IE" sz="2400" b="1" dirty="0" smtClean="0">
                <a:latin typeface="+mj-lt"/>
              </a:rPr>
              <a:t>Stage 2 – Pushing stage/Delivery of baby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+mj-lt"/>
              </a:rPr>
              <a:t>On average 1-2hrs first time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IE" sz="2400" dirty="0">
              <a:latin typeface="+mj-lt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IE" sz="2400" b="1" dirty="0" smtClean="0">
                <a:latin typeface="+mj-lt"/>
              </a:rPr>
              <a:t>Stage 3 – Placenta Delivery</a:t>
            </a:r>
            <a:endParaRPr lang="en-IE" sz="24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9537" r="4768" b="4773"/>
          <a:stretch/>
        </p:blipFill>
        <p:spPr>
          <a:xfrm>
            <a:off x="8718885" y="286603"/>
            <a:ext cx="2695074" cy="615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Stage 1: Between Contractions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21304"/>
            <a:ext cx="10058400" cy="3847789"/>
          </a:xfrm>
        </p:spPr>
        <p:txBody>
          <a:bodyPr numCol="2">
            <a:normAutofit/>
          </a:bodyPr>
          <a:lstStyle/>
          <a:p>
            <a:endParaRPr lang="en-IE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IE" sz="2800" dirty="0" smtClean="0"/>
              <a:t>Yoga stretches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800" dirty="0" smtClean="0"/>
              <a:t>Short walks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800" dirty="0" smtClean="0"/>
              <a:t>Lie down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800" dirty="0" smtClean="0"/>
              <a:t>Gym ball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800" dirty="0" smtClean="0"/>
              <a:t>Shower/bath</a:t>
            </a:r>
          </a:p>
          <a:p>
            <a:pPr marL="514350" indent="-514350">
              <a:buFont typeface="+mj-lt"/>
              <a:buAutoNum type="arabicPeriod"/>
            </a:pPr>
            <a:endParaRPr lang="en-IE" sz="2800" dirty="0" smtClean="0"/>
          </a:p>
          <a:p>
            <a:pPr marL="457200" indent="-457200">
              <a:buFont typeface="+mj-lt"/>
              <a:buAutoNum type="arabicPeriod"/>
            </a:pPr>
            <a:endParaRPr lang="en-IE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IE" sz="2800" dirty="0" smtClean="0"/>
              <a:t>Hot water bottle on back/ice on front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800" dirty="0" smtClean="0"/>
              <a:t>Massage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800" dirty="0" smtClean="0"/>
              <a:t>Light easily digestible food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800" dirty="0" smtClean="0"/>
              <a:t>Meditation/ Visualisation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800" dirty="0" smtClean="0"/>
              <a:t>Music</a:t>
            </a:r>
            <a:endParaRPr lang="en-IE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9" y="314646"/>
            <a:ext cx="2821011" cy="188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Stage 1: Positions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800" r="10364"/>
          <a:stretch/>
        </p:blipFill>
        <p:spPr>
          <a:xfrm>
            <a:off x="401051" y="1860885"/>
            <a:ext cx="6063917" cy="4643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624" y="2755231"/>
            <a:ext cx="1291242" cy="1402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4124" y="2436719"/>
            <a:ext cx="1635162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5989" y="2460557"/>
            <a:ext cx="1226012" cy="18049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52624" y="1975054"/>
            <a:ext cx="410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u="sng" dirty="0" smtClean="0"/>
              <a:t>Standing</a:t>
            </a:r>
            <a:endParaRPr lang="en-IE" sz="2400" b="1" u="sng" dirty="0"/>
          </a:p>
        </p:txBody>
      </p:sp>
    </p:spTree>
    <p:extLst>
      <p:ext uri="{BB962C8B-B14F-4D97-AF65-F5344CB8AC3E}">
        <p14:creationId xmlns:p14="http://schemas.microsoft.com/office/powerpoint/2010/main" val="4237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Stage 1: Breathing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3527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sz="2400" b="1" dirty="0" smtClean="0"/>
              <a:t>Deep belly breathing</a:t>
            </a:r>
          </a:p>
          <a:p>
            <a:pPr marL="578358" lvl="1" indent="-285750"/>
            <a:r>
              <a:rPr lang="en-IE" sz="2000" dirty="0" smtClean="0"/>
              <a:t>Breath into tummy, let it soften as you exhale </a:t>
            </a:r>
          </a:p>
          <a:p>
            <a:pPr marL="578358" lvl="1" indent="-285750"/>
            <a:r>
              <a:rPr lang="en-IE" sz="2000" dirty="0" smtClean="0"/>
              <a:t>Double exhale to inhale </a:t>
            </a:r>
            <a:r>
              <a:rPr lang="en-IE" sz="2000" dirty="0" err="1" smtClean="0"/>
              <a:t>eg</a:t>
            </a:r>
            <a:r>
              <a:rPr lang="en-IE" sz="2000" dirty="0" smtClean="0"/>
              <a:t> In for 3, out for 6</a:t>
            </a:r>
          </a:p>
          <a:p>
            <a:pPr marL="578358" lvl="1" indent="-285750"/>
            <a:r>
              <a:rPr lang="en-IE" sz="2000" dirty="0" smtClean="0"/>
              <a:t>Match breath to intensity of contraction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b="1" dirty="0" smtClean="0"/>
              <a:t>Puff </a:t>
            </a:r>
            <a:r>
              <a:rPr lang="en-IE" sz="2400" b="1" dirty="0" err="1" smtClean="0"/>
              <a:t>puff</a:t>
            </a:r>
            <a:r>
              <a:rPr lang="en-IE" sz="2400" b="1" dirty="0" smtClean="0"/>
              <a:t> blow</a:t>
            </a:r>
          </a:p>
          <a:p>
            <a:pPr marL="578358" lvl="1" indent="-285750"/>
            <a:r>
              <a:rPr lang="en-IE" sz="2000" dirty="0" smtClean="0"/>
              <a:t>As contractions get bigger and longer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b="1" dirty="0" smtClean="0"/>
              <a:t>Sigh it out- after contraction</a:t>
            </a:r>
          </a:p>
          <a:p>
            <a:pPr marL="578358" lvl="1" indent="-285750"/>
            <a:r>
              <a:rPr lang="en-IE" sz="2000" dirty="0" smtClean="0"/>
              <a:t>Sigh of relief</a:t>
            </a:r>
          </a:p>
          <a:p>
            <a:pPr marL="578358" lvl="1" indent="-285750"/>
            <a:r>
              <a:rPr lang="en-IE" sz="2000" dirty="0" smtClean="0"/>
              <a:t>Lets your body know its done, releases tension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b="1" dirty="0" smtClean="0"/>
              <a:t>Panting</a:t>
            </a:r>
          </a:p>
          <a:p>
            <a:pPr marL="578358" lvl="1" indent="-285750"/>
            <a:r>
              <a:rPr lang="en-IE" dirty="0" smtClean="0"/>
              <a:t>If you feel like pushing but not medically advised to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330" y="1845734"/>
            <a:ext cx="28003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Stage 2: Positions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50284" y="1892969"/>
            <a:ext cx="5705396" cy="2910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98" y="1892969"/>
            <a:ext cx="5714792" cy="3058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721" y="4803778"/>
            <a:ext cx="3409145" cy="13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Stage 2: How to push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Aiming for 2-3 pushes per contraction </a:t>
            </a:r>
          </a:p>
          <a:p>
            <a:r>
              <a:rPr lang="en-IE" dirty="0" smtClean="0"/>
              <a:t>Breath in deeply allowing tummy to expand</a:t>
            </a:r>
          </a:p>
          <a:p>
            <a:r>
              <a:rPr lang="en-IE" dirty="0" smtClean="0"/>
              <a:t>On breath out keep tummy WIDE</a:t>
            </a:r>
          </a:p>
          <a:p>
            <a:r>
              <a:rPr lang="en-IE" dirty="0" smtClean="0"/>
              <a:t>Push towards back passage </a:t>
            </a:r>
          </a:p>
          <a:p>
            <a:r>
              <a:rPr lang="en-IE" dirty="0" smtClean="0"/>
              <a:t>Do not push on tight pelvic floor</a:t>
            </a:r>
          </a:p>
          <a:p>
            <a:r>
              <a:rPr lang="en-IE" dirty="0" smtClean="0"/>
              <a:t>Make noise - </a:t>
            </a:r>
            <a:r>
              <a:rPr lang="en-IE" b="1" dirty="0"/>
              <a:t>Vowel sounds </a:t>
            </a:r>
            <a:r>
              <a:rPr lang="en-IE" b="1" dirty="0" err="1"/>
              <a:t>eg</a:t>
            </a:r>
            <a:r>
              <a:rPr lang="en-IE" b="1" dirty="0"/>
              <a:t> O, E, </a:t>
            </a:r>
            <a:r>
              <a:rPr lang="en-IE" b="1" dirty="0" smtClean="0"/>
              <a:t>Moo</a:t>
            </a:r>
            <a:endParaRPr lang="en-IE" dirty="0" smtClean="0"/>
          </a:p>
          <a:p>
            <a:r>
              <a:rPr lang="en-IE" dirty="0" smtClean="0"/>
              <a:t>Panting – to allow perineum to stretch when babies head is crowning </a:t>
            </a:r>
          </a:p>
          <a:p>
            <a:r>
              <a:rPr lang="en-IE" dirty="0" smtClean="0"/>
              <a:t>Rest between contractions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515" y="1845734"/>
            <a:ext cx="3011685" cy="39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Stage 3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Delivery of the placenta</a:t>
            </a:r>
          </a:p>
          <a:p>
            <a:r>
              <a:rPr lang="en-IE" dirty="0" smtClean="0"/>
              <a:t>May need an injection </a:t>
            </a:r>
          </a:p>
          <a:p>
            <a:r>
              <a:rPr lang="en-IE" dirty="0" smtClean="0"/>
              <a:t>May have to give a slight push</a:t>
            </a:r>
          </a:p>
        </p:txBody>
      </p:sp>
    </p:spTree>
    <p:extLst>
      <p:ext uri="{BB962C8B-B14F-4D97-AF65-F5344CB8AC3E}">
        <p14:creationId xmlns:p14="http://schemas.microsoft.com/office/powerpoint/2010/main" val="7571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Perineal Massage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03669" cy="4351338"/>
          </a:xfrm>
        </p:spPr>
        <p:txBody>
          <a:bodyPr>
            <a:normAutofit/>
          </a:bodyPr>
          <a:lstStyle/>
          <a:p>
            <a:r>
              <a:rPr lang="en-IE" dirty="0" smtClean="0"/>
              <a:t>Reduced risk of tearing and episiotomy</a:t>
            </a:r>
          </a:p>
          <a:p>
            <a:r>
              <a:rPr lang="en-IE" dirty="0" smtClean="0"/>
              <a:t>In last 5-6 weeks of pregnancy </a:t>
            </a:r>
          </a:p>
          <a:p>
            <a:r>
              <a:rPr lang="en-IE" dirty="0" smtClean="0"/>
              <a:t>Use of a lubricant </a:t>
            </a:r>
            <a:r>
              <a:rPr lang="en-IE" dirty="0" err="1" smtClean="0"/>
              <a:t>e.g</a:t>
            </a:r>
            <a:r>
              <a:rPr lang="en-IE" dirty="0" smtClean="0"/>
              <a:t> olive oil, vitamin E oil, almond oil, K-Y jelly</a:t>
            </a:r>
          </a:p>
          <a:p>
            <a:r>
              <a:rPr lang="en-IE" dirty="0" smtClean="0"/>
              <a:t>Use a finger/thumb on lower U part of vaginal entrance (4, 6, 8 o’clock)</a:t>
            </a:r>
          </a:p>
          <a:p>
            <a:r>
              <a:rPr lang="en-IE" dirty="0" smtClean="0"/>
              <a:t>Burning sensation that should ease as weeks progress</a:t>
            </a:r>
          </a:p>
          <a:p>
            <a:endParaRPr lang="en-IE" dirty="0" smtClean="0"/>
          </a:p>
          <a:p>
            <a:pPr marL="0" indent="0">
              <a:buNone/>
            </a:pPr>
            <a:endParaRPr lang="en-IE" dirty="0" smtClean="0">
              <a:hlinkClick r:id="rId2"/>
            </a:endParaRP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www.youtube.com/watch?v=3hN0kxAj-UU</a:t>
            </a:r>
          </a:p>
          <a:p>
            <a:pPr marL="0" indent="0">
              <a:buNone/>
            </a:pPr>
            <a:endParaRPr lang="en-GB" dirty="0">
              <a:hlinkClick r:id="rId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892" y="1953491"/>
            <a:ext cx="4958297" cy="28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Overview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sz="3200" dirty="0" smtClean="0"/>
              <a:t>Postnatal Recovery 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3200" dirty="0" smtClean="0"/>
              <a:t>Baby Handling and Development 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3200" dirty="0" smtClean="0"/>
              <a:t>Labour (Positions, Breathing, Pushing)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3200" dirty="0" smtClean="0"/>
              <a:t>Perineal Massage </a:t>
            </a:r>
            <a:endParaRPr lang="en-IE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481" y="1338870"/>
            <a:ext cx="4158918" cy="396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Perineal Massage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9357" y="1846263"/>
            <a:ext cx="403361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Relaxation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26466"/>
          </a:xfrm>
        </p:spPr>
        <p:txBody>
          <a:bodyPr>
            <a:normAutofit/>
          </a:bodyPr>
          <a:lstStyle/>
          <a:p>
            <a:r>
              <a:rPr lang="en-IE" dirty="0"/>
              <a:t>Regular relaxation </a:t>
            </a:r>
            <a:r>
              <a:rPr lang="en-US" dirty="0"/>
              <a:t>will help you during pregnancy and </a:t>
            </a:r>
            <a:r>
              <a:rPr lang="en-US" dirty="0" err="1"/>
              <a:t>labour</a:t>
            </a:r>
            <a:r>
              <a:rPr lang="en-US" dirty="0"/>
              <a:t>. It may also help you with the    transition </a:t>
            </a:r>
            <a:r>
              <a:rPr lang="en-US" dirty="0" smtClean="0"/>
              <a:t>into </a:t>
            </a:r>
            <a:r>
              <a:rPr lang="en-US" dirty="0"/>
              <a:t>parenthood.</a:t>
            </a:r>
          </a:p>
          <a:p>
            <a:r>
              <a:rPr lang="en-US" dirty="0" smtClean="0"/>
              <a:t>Developing </a:t>
            </a:r>
            <a:r>
              <a:rPr lang="en-US" dirty="0"/>
              <a:t>a relaxed state of mind in response to </a:t>
            </a:r>
            <a:r>
              <a:rPr lang="en-US" dirty="0" err="1"/>
              <a:t>labour</a:t>
            </a:r>
            <a:r>
              <a:rPr lang="en-US" dirty="0"/>
              <a:t> takes practice</a:t>
            </a:r>
            <a:r>
              <a:rPr lang="en-US" dirty="0" smtClean="0"/>
              <a:t>. Below are some tips to help you develop these skills in preparation: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IE" dirty="0" smtClean="0"/>
              <a:t>Take time out for yourself every day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 smtClean="0"/>
              <a:t> Deep/diaphragmatic breathing exercises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 smtClean="0"/>
              <a:t> Meditation/body scan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 smtClean="0"/>
              <a:t> Getting outside for a walk</a:t>
            </a:r>
          </a:p>
          <a:p>
            <a:pPr>
              <a:buClr>
                <a:srgbClr val="AD84C6"/>
              </a:buClr>
              <a:buFont typeface="Arial" panose="020B0604020202020204" pitchFamily="34" charset="0"/>
              <a:buChar char="•"/>
            </a:pPr>
            <a:r>
              <a:rPr lang="en-IE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IE" dirty="0"/>
              <a:t>Stay </a:t>
            </a:r>
            <a:r>
              <a:rPr lang="en-IE" dirty="0"/>
              <a:t>active, but rest when you need to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 smtClean="0"/>
              <a:t> Ask for practical help from family or friends and be realistic about how much you can do</a:t>
            </a:r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866" y="2882348"/>
            <a:ext cx="2986788" cy="256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0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Postnatal Recovery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80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FF0000"/>
                </a:solidFill>
              </a:rPr>
              <a:t> P</a:t>
            </a:r>
            <a:r>
              <a:rPr lang="en-IE" sz="3200" dirty="0" smtClean="0"/>
              <a:t>ain Relief</a:t>
            </a:r>
          </a:p>
          <a:p>
            <a:pPr marL="1080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FF0000"/>
                </a:solidFill>
              </a:rPr>
              <a:t> R</a:t>
            </a:r>
            <a:r>
              <a:rPr lang="en-IE" sz="3200" dirty="0" smtClean="0"/>
              <a:t>est</a:t>
            </a:r>
          </a:p>
          <a:p>
            <a:pPr marL="1080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FF0000"/>
                </a:solidFill>
              </a:rPr>
              <a:t> I</a:t>
            </a:r>
            <a:r>
              <a:rPr lang="en-IE" sz="3200" dirty="0" smtClean="0"/>
              <a:t>ce</a:t>
            </a:r>
          </a:p>
          <a:p>
            <a:pPr marL="1080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FF0000"/>
                </a:solidFill>
              </a:rPr>
              <a:t> C</a:t>
            </a:r>
            <a:r>
              <a:rPr lang="en-IE" sz="3200" dirty="0" smtClean="0"/>
              <a:t>ompression </a:t>
            </a:r>
          </a:p>
          <a:p>
            <a:pPr marL="1080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FF0000"/>
                </a:solidFill>
              </a:rPr>
              <a:t> E</a:t>
            </a:r>
            <a:r>
              <a:rPr lang="en-IE" sz="3200" dirty="0" smtClean="0"/>
              <a:t>xercises</a:t>
            </a:r>
          </a:p>
        </p:txBody>
      </p:sp>
    </p:spTree>
    <p:extLst>
      <p:ext uri="{BB962C8B-B14F-4D97-AF65-F5344CB8AC3E}">
        <p14:creationId xmlns:p14="http://schemas.microsoft.com/office/powerpoint/2010/main" val="17217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Exercises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E" sz="2800" dirty="0" smtClean="0"/>
              <a:t> Pelvic Floor Muscle Exercises (3 times a day)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2400" dirty="0" smtClean="0"/>
              <a:t>Long Holds 10seconds x10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2400" dirty="0" smtClean="0"/>
              <a:t>Short Holds x10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2400" dirty="0" smtClean="0"/>
              <a:t>The Knack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 smtClean="0"/>
              <a:t>Deep Abdominal Muscle Exercises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2400" dirty="0" smtClean="0"/>
              <a:t>Trans Abs Exercise in lying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2400" dirty="0" smtClean="0"/>
              <a:t>Knee Rolls &amp; Pelvic Tilts</a:t>
            </a:r>
            <a:endParaRPr lang="en-IE" sz="2400" dirty="0"/>
          </a:p>
        </p:txBody>
      </p:sp>
      <p:sp>
        <p:nvSpPr>
          <p:cNvPr id="4" name="5-Point Star 3"/>
          <p:cNvSpPr/>
          <p:nvPr/>
        </p:nvSpPr>
        <p:spPr>
          <a:xfrm>
            <a:off x="7838901" y="1845734"/>
            <a:ext cx="399011" cy="365760"/>
          </a:xfrm>
          <a:prstGeom prst="star5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428" y="4457522"/>
            <a:ext cx="2542252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Posture 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6804" y="3119850"/>
            <a:ext cx="4878876" cy="1207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79" y="2618220"/>
            <a:ext cx="3930995" cy="221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Healthy Bladder &amp; Bowel habits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21898"/>
            <a:ext cx="10058400" cy="384719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3600" dirty="0" smtClean="0">
                <a:latin typeface="+mj-lt"/>
              </a:rPr>
              <a:t>Bladder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+mj-lt"/>
              </a:rPr>
              <a:t>Drink enough fluids! 1.5-2L if bottle feeding, 2-2.5L if breast feeding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+mj-lt"/>
              </a:rPr>
              <a:t>Take your time and fully sit on the toilet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 err="1" smtClean="0">
                <a:latin typeface="+mj-lt"/>
              </a:rPr>
              <a:t>Peri</a:t>
            </a:r>
            <a:r>
              <a:rPr lang="en-IE" sz="2400" dirty="0" smtClean="0">
                <a:latin typeface="+mj-lt"/>
              </a:rPr>
              <a:t> squeeze bottle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E" sz="2400" dirty="0">
              <a:latin typeface="+mj-lt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3600" dirty="0" smtClean="0">
                <a:latin typeface="+mj-lt"/>
              </a:rPr>
              <a:t>Bowels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+mj-lt"/>
              </a:rPr>
              <a:t>Avoid constipation: Enough Fluids &amp; high fibre foods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+mj-lt"/>
              </a:rPr>
              <a:t>Toilet position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+mj-lt"/>
              </a:rPr>
              <a:t>Laxatives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458" r="34442" b="8041"/>
          <a:stretch/>
        </p:blipFill>
        <p:spPr>
          <a:xfrm>
            <a:off x="10374283" y="2021899"/>
            <a:ext cx="1562793" cy="1594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1459" y="3326696"/>
            <a:ext cx="2124221" cy="28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Postnatally</a:t>
            </a:r>
            <a:r>
              <a:rPr lang="en-IE" dirty="0" smtClean="0"/>
              <a:t> 		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sz="2800" dirty="0" smtClean="0">
                <a:latin typeface="+mj-lt"/>
              </a:rPr>
              <a:t>Physio will see you on ward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 smtClean="0">
                <a:latin typeface="+mj-lt"/>
              </a:rPr>
              <a:t>You have 6 months to self refer into Physiotherapy for any pelvic floor issues or you can self refer at any time during your pregnancy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sz="2800" dirty="0" smtClean="0">
                <a:latin typeface="+mj-lt"/>
              </a:rPr>
              <a:t>Postnatal online class</a:t>
            </a:r>
            <a:endParaRPr lang="en-IE" sz="2800" dirty="0">
              <a:latin typeface="+mj-lt"/>
            </a:endParaRPr>
          </a:p>
          <a:p>
            <a:pPr marL="0" indent="0">
              <a:buNone/>
            </a:pPr>
            <a:r>
              <a:rPr lang="en-IE" sz="2400" dirty="0" smtClean="0">
                <a:hlinkClick r:id="rId2"/>
              </a:rPr>
              <a:t>physiotherapy@rotunda.ie</a:t>
            </a:r>
            <a:endParaRPr lang="en-IE" sz="2400" dirty="0" smtClean="0"/>
          </a:p>
          <a:p>
            <a:pPr marL="0" indent="0">
              <a:buNone/>
            </a:pPr>
            <a:r>
              <a:rPr lang="en-IE" sz="2400" dirty="0" smtClean="0"/>
              <a:t>018171787</a:t>
            </a:r>
          </a:p>
          <a:p>
            <a:pPr marL="0" indent="0">
              <a:buNone/>
            </a:pP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6411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Baby Handling and Development 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283" y="2193691"/>
            <a:ext cx="3959397" cy="2146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0" y="2389909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IE" sz="3600" dirty="0" smtClean="0">
                <a:latin typeface="+mj-lt"/>
              </a:rPr>
              <a:t>Tummy Time</a:t>
            </a:r>
          </a:p>
          <a:p>
            <a:pPr marL="742950" indent="-742950">
              <a:buFont typeface="+mj-lt"/>
              <a:buAutoNum type="arabicPeriod"/>
            </a:pPr>
            <a:r>
              <a:rPr lang="en-IE" sz="3600" dirty="0" smtClean="0">
                <a:latin typeface="+mj-lt"/>
              </a:rPr>
              <a:t>Head preference</a:t>
            </a:r>
          </a:p>
          <a:p>
            <a:pPr marL="742950" indent="-742950">
              <a:buFont typeface="+mj-lt"/>
              <a:buAutoNum type="arabicPeriod"/>
            </a:pPr>
            <a:r>
              <a:rPr lang="en-IE" sz="3600" dirty="0" smtClean="0">
                <a:latin typeface="+mj-lt"/>
              </a:rPr>
              <a:t>Equipment</a:t>
            </a:r>
            <a:endParaRPr lang="en-IE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353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3408"/>
          <a:stretch/>
        </p:blipFill>
        <p:spPr>
          <a:xfrm>
            <a:off x="6328098" y="139484"/>
            <a:ext cx="4663440" cy="61898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4028" y="931026"/>
            <a:ext cx="4605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Tummy Time</a:t>
            </a:r>
            <a:endParaRPr lang="en-IE" sz="4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1858" y="2138766"/>
            <a:ext cx="4184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 smtClean="0"/>
              <a:t>Pathways.org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5717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1726</TotalTime>
  <Words>801</Words>
  <Application>Microsoft Office PowerPoint</Application>
  <PresentationFormat>Widescreen</PresentationFormat>
  <Paragraphs>161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Retrospect</vt:lpstr>
      <vt:lpstr>Antenatal Class 6 </vt:lpstr>
      <vt:lpstr>Overview</vt:lpstr>
      <vt:lpstr>Postnatal Recovery </vt:lpstr>
      <vt:lpstr>Exercises</vt:lpstr>
      <vt:lpstr>Posture </vt:lpstr>
      <vt:lpstr>Healthy Bladder &amp; Bowel habits</vt:lpstr>
      <vt:lpstr>Postnatally   </vt:lpstr>
      <vt:lpstr>Baby Handling and Development </vt:lpstr>
      <vt:lpstr>PowerPoint Presentation</vt:lpstr>
      <vt:lpstr>Head preference</vt:lpstr>
      <vt:lpstr>Equipment </vt:lpstr>
      <vt:lpstr>Stages of Labour </vt:lpstr>
      <vt:lpstr>Stage 1: Between Contractions</vt:lpstr>
      <vt:lpstr>Stage 1: Positions</vt:lpstr>
      <vt:lpstr>Stage 1: Breathing </vt:lpstr>
      <vt:lpstr>Stage 2: Positions</vt:lpstr>
      <vt:lpstr>Stage 2: How to push </vt:lpstr>
      <vt:lpstr>Stage 3</vt:lpstr>
      <vt:lpstr>Perineal Massage </vt:lpstr>
      <vt:lpstr>Perineal Massage</vt:lpstr>
      <vt:lpstr>Relaxation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Antenatal Class 5</dc:title>
  <dc:creator>Physiotherapists</dc:creator>
  <cp:lastModifiedBy>Physiotherapists</cp:lastModifiedBy>
  <cp:revision>55</cp:revision>
  <dcterms:created xsi:type="dcterms:W3CDTF">2023-03-02T11:13:55Z</dcterms:created>
  <dcterms:modified xsi:type="dcterms:W3CDTF">2023-12-08T16:29:40Z</dcterms:modified>
</cp:coreProperties>
</file>